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88F7B-B74D-BB4B-A204-DB113FD0286E}" type="datetimeFigureOut">
              <a:rPr kumimoji="1" lang="zh-TW" altLang="en-US" smtClean="0"/>
              <a:t>14-08-20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61B85-DDDF-3949-A2B8-403CE9E4AD4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57338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B5B38-A34F-474A-A87D-438E110C5559}" type="datetimeFigureOut">
              <a:rPr kumimoji="1" lang="zh-TW" altLang="en-US" smtClean="0"/>
              <a:t>14-08-20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F735B-F633-B041-8207-B9465E86B22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20210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6C66-30C9-7849-8EC7-AF4E1396CBE9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6932-CF0B-9F4E-9DE9-1BCEC28B7399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188C80-5109-4647-9FC1-FA113A87B780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513489-0552-6744-B18F-273829D5B4DC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張含標題圖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3DB3C3-7412-D644-B471-DABAD1A612EA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將圖片拖曳至版面配置區或按一下圖示以新增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649F-BD24-DB41-B2E2-600959C8E69F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5E57-DE0A-3049-8F80-784A3F13E675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關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5ED1-18E6-1A41-90D0-9E9EA7D9A1A0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D92F-B71F-F042-A995-34FF5B019C6B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151884-53FE-1A4F-82F1-B43D68375E59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4B08-39E3-184A-A187-3DA888F1473F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D2ED-816A-EC49-BFCA-304DF55A2F0B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，上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A077-8FE2-B242-9D70-208B4B553F0D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B8F8-5CDF-9A45-A5BD-FBCE0BBCD713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ECC1-BEE9-AF43-BDFF-08CA1911476D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AF6F-C95C-874E-92FC-6DA98B1B9B48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C4E23E-0720-3444-82AF-04FCDF047327}" type="datetime1">
              <a:rPr lang="zh-TW" altLang="en-US" smtClean="0"/>
              <a:t>14-08-20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199" y="1380751"/>
            <a:ext cx="8228013" cy="1927225"/>
          </a:xfrm>
        </p:spPr>
        <p:txBody>
          <a:bodyPr/>
          <a:lstStyle/>
          <a:p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en-US" altLang="zh-TW" sz="3600" b="1" dirty="0"/>
              <a:t/>
            </a:r>
            <a:br>
              <a:rPr lang="en-US" altLang="zh-TW" sz="3600" b="1" dirty="0"/>
            </a:br>
            <a:r>
              <a:rPr lang="en-US" altLang="zh-TW" sz="3600" b="1" dirty="0" smtClean="0">
                <a:latin typeface="Times New Roman"/>
                <a:cs typeface="Times New Roman"/>
              </a:rPr>
              <a:t>A </a:t>
            </a:r>
            <a:r>
              <a:rPr lang="en-US" altLang="zh-TW" sz="3600" b="1" dirty="0" err="1">
                <a:latin typeface="Times New Roman"/>
                <a:cs typeface="Times New Roman"/>
              </a:rPr>
              <a:t>Postcolonialist</a:t>
            </a:r>
            <a:r>
              <a:rPr lang="en-US" altLang="zh-TW" sz="3600" b="1" dirty="0">
                <a:latin typeface="Times New Roman"/>
                <a:cs typeface="Times New Roman"/>
              </a:rPr>
              <a:t> </a:t>
            </a:r>
            <a:r>
              <a:rPr lang="en-US" altLang="zh-TW" sz="3600" b="1" dirty="0" smtClean="0">
                <a:latin typeface="Times New Roman"/>
                <a:cs typeface="Times New Roman"/>
              </a:rPr>
              <a:t>Analysis of the </a:t>
            </a:r>
            <a:r>
              <a:rPr lang="en-US" altLang="zh-TW" sz="3600" b="1" dirty="0">
                <a:latin typeface="Times New Roman"/>
                <a:cs typeface="Times New Roman"/>
              </a:rPr>
              <a:t>Development Cooperation between the EU and </a:t>
            </a:r>
            <a:r>
              <a:rPr lang="en-US" altLang="zh-TW" sz="3600" b="1" dirty="0" smtClean="0">
                <a:latin typeface="Times New Roman"/>
                <a:cs typeface="Times New Roman"/>
              </a:rPr>
              <a:t>the </a:t>
            </a:r>
            <a:r>
              <a:rPr lang="en-US" altLang="zh-TW" sz="3600" b="1" dirty="0">
                <a:latin typeface="Times New Roman"/>
                <a:cs typeface="Times New Roman"/>
              </a:rPr>
              <a:t>ACP </a:t>
            </a:r>
            <a:r>
              <a:rPr lang="en-US" altLang="zh-TW" sz="3600" b="1" dirty="0" smtClean="0">
                <a:latin typeface="Times New Roman"/>
                <a:cs typeface="Times New Roman"/>
              </a:rPr>
              <a:t>Countries</a:t>
            </a:r>
            <a:endParaRPr kumimoji="1" lang="zh-TW" altLang="en-US" sz="3600" dirty="0">
              <a:latin typeface="Times New Roman"/>
              <a:cs typeface="Times New Roman"/>
            </a:endParaRP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736590"/>
          </a:xfrm>
        </p:spPr>
        <p:txBody>
          <a:bodyPr>
            <a:normAutofit fontScale="85000" lnSpcReduction="20000"/>
          </a:bodyPr>
          <a:lstStyle/>
          <a:p>
            <a:endParaRPr kumimoji="1" lang="en-US" altLang="zh-TW" dirty="0" smtClean="0"/>
          </a:p>
          <a:p>
            <a:endParaRPr kumimoji="1" lang="en-US" altLang="zh-TW" dirty="0"/>
          </a:p>
          <a:p>
            <a:r>
              <a:rPr kumimoji="1" lang="en-US" altLang="zh-TW" sz="3300" b="1" dirty="0" err="1">
                <a:latin typeface="Times New Roman"/>
                <a:cs typeface="Times New Roman"/>
              </a:rPr>
              <a:t>B</a:t>
            </a:r>
            <a:r>
              <a:rPr kumimoji="1" lang="en-US" altLang="zh-TW" sz="3300" b="1" smtClean="0">
                <a:latin typeface="Times New Roman"/>
                <a:cs typeface="Times New Roman"/>
              </a:rPr>
              <a:t>ohao </a:t>
            </a:r>
            <a:r>
              <a:rPr kumimoji="1" lang="en-US" altLang="zh-TW" sz="3300" b="1" dirty="0" smtClean="0">
                <a:latin typeface="Times New Roman"/>
                <a:cs typeface="Times New Roman"/>
              </a:rPr>
              <a:t>Wang</a:t>
            </a:r>
          </a:p>
          <a:p>
            <a:endParaRPr kumimoji="1" lang="en-US" altLang="zh-TW" sz="3300" b="1" dirty="0" smtClean="0">
              <a:latin typeface="Times New Roman"/>
              <a:cs typeface="Times New Roman"/>
            </a:endParaRPr>
          </a:p>
          <a:p>
            <a:r>
              <a:rPr kumimoji="1" lang="en-US" altLang="zh-TW" sz="2400" b="1" dirty="0" smtClean="0">
                <a:latin typeface="Times New Roman"/>
                <a:cs typeface="Times New Roman"/>
              </a:rPr>
              <a:t>M.A. in Political Science</a:t>
            </a:r>
          </a:p>
          <a:p>
            <a:r>
              <a:rPr kumimoji="1" lang="en-US" altLang="zh-TW" sz="2400" b="1" dirty="0" smtClean="0">
                <a:latin typeface="Times New Roman"/>
                <a:cs typeface="Times New Roman"/>
              </a:rPr>
              <a:t>National Taiwan University</a:t>
            </a:r>
            <a:endParaRPr kumimoji="1" lang="zh-TW" altLang="en-US" sz="2400" b="1" dirty="0">
              <a:latin typeface="Times New Roman"/>
              <a:cs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>
                <a:latin typeface="Times New Roman"/>
                <a:cs typeface="Times New Roman"/>
              </a:rPr>
              <a:t>1</a:t>
            </a:fld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8665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57199" y="1380751"/>
            <a:ext cx="8228013" cy="1927225"/>
          </a:xfrm>
        </p:spPr>
        <p:txBody>
          <a:bodyPr/>
          <a:lstStyle/>
          <a:p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en-US" altLang="zh-TW" sz="3600" b="1" dirty="0"/>
              <a:t/>
            </a:r>
            <a:br>
              <a:rPr lang="en-US" altLang="zh-TW" sz="3600" b="1" dirty="0"/>
            </a:br>
            <a:r>
              <a:rPr lang="en-US" altLang="zh-TW" sz="4400" b="1" smtClean="0">
                <a:latin typeface="Times New Roman"/>
                <a:cs typeface="Times New Roman"/>
              </a:rPr>
              <a:t>Thank you </a:t>
            </a:r>
            <a:r>
              <a:rPr lang="en-US" altLang="zh-TW" sz="4400" b="1" dirty="0" smtClean="0">
                <a:latin typeface="Times New Roman"/>
                <a:cs typeface="Times New Roman"/>
              </a:rPr>
              <a:t>for your attention!</a:t>
            </a:r>
            <a:endParaRPr kumimoji="1" lang="zh-TW" altLang="en-US" sz="4400" dirty="0">
              <a:latin typeface="Times New Roman"/>
              <a:cs typeface="Times New Roman"/>
            </a:endParaRP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zh-TW" dirty="0" smtClean="0"/>
          </a:p>
          <a:p>
            <a:endParaRPr kumimoji="1" lang="en-US" altLang="zh-TW" dirty="0"/>
          </a:p>
          <a:p>
            <a:endParaRPr kumimoji="1" lang="zh-TW" altLang="en-US" sz="2800" b="1" dirty="0">
              <a:latin typeface="Times New Roman"/>
              <a:cs typeface="Times New Roman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>
                <a:latin typeface="Times New Roman"/>
                <a:cs typeface="Times New Roman"/>
              </a:rPr>
              <a:t>10</a:t>
            </a:fld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475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Outline of the presentation</a:t>
            </a:r>
            <a:endParaRPr kumimoji="1" lang="zh-TW" altLang="en-US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I.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Postcolonialism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II.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Cotonou</a:t>
            </a:r>
            <a:r>
              <a:rPr kumimoji="1" lang="en-US" altLang="zh-TW" dirty="0" smtClean="0">
                <a:latin typeface="Times New Roman"/>
                <a:cs typeface="Times New Roman"/>
              </a:rPr>
              <a:t> Agreement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III. Institutions and Process of Decision-making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IV. A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Postcolonialist</a:t>
            </a:r>
            <a:r>
              <a:rPr kumimoji="1" lang="en-US" altLang="zh-TW" dirty="0" smtClean="0">
                <a:latin typeface="Times New Roman"/>
                <a:cs typeface="Times New Roman"/>
              </a:rPr>
              <a:t> Analysis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V. Conclusion</a:t>
            </a:r>
            <a:endParaRPr kumimoji="1" lang="zh-TW" altLang="en-US" dirty="0">
              <a:latin typeface="Times New Roman"/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3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I.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Postcolonialism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A. Said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representation     (B) dichotomy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B.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Spivak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the subaltern       (B) reflexivity</a:t>
            </a:r>
          </a:p>
          <a:p>
            <a:pPr marL="0" indent="0" algn="ctr">
              <a:buNone/>
            </a:pPr>
            <a:r>
              <a:rPr kumimoji="1" lang="en-US" altLang="zh-TW" b="1" dirty="0" smtClean="0">
                <a:latin typeface="Times New Roman"/>
                <a:cs typeface="Times New Roman"/>
                <a:sym typeface="Wingdings"/>
              </a:rPr>
              <a:t> Is the EU aware of its own cultural lens when promoting values  through its development policies?</a:t>
            </a:r>
            <a:endParaRPr kumimoji="1" lang="en-US" altLang="zh-TW" b="1" dirty="0">
              <a:latin typeface="Times New Roman"/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42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II. </a:t>
            </a:r>
            <a:r>
              <a:rPr kumimoji="1" lang="en-US" altLang="zh-TW" dirty="0" err="1">
                <a:latin typeface="Times New Roman"/>
                <a:cs typeface="Times New Roman"/>
              </a:rPr>
              <a:t>Cotonou</a:t>
            </a: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Agreement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A. Changes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Changes in trade relations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(B) Inclusion of the civil society in decision-</a:t>
            </a:r>
            <a:r>
              <a:rPr kumimoji="1" lang="en-US" altLang="zh-TW" smtClean="0">
                <a:latin typeface="Times New Roman"/>
                <a:cs typeface="Times New Roman"/>
              </a:rPr>
              <a:t>making process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B. Continuities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Basic needs             (B) Structural adjustments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(C) Good governance   (D) Human rights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5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III. Institutions and Process of Decision-</a:t>
            </a:r>
            <a:r>
              <a:rPr kumimoji="1" lang="en-US" altLang="zh-TW" dirty="0" smtClean="0">
                <a:latin typeface="Times New Roman"/>
                <a:cs typeface="Times New Roman"/>
              </a:rPr>
              <a:t>making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A. Council of Ministers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B. European Parliament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monitoring                         (B) Co</a:t>
            </a:r>
            <a:r>
              <a:rPr kumimoji="1" lang="en-US" altLang="zh-TW" dirty="0" smtClean="0">
                <a:solidFill>
                  <a:schemeClr val="tx1"/>
                </a:solidFill>
                <a:latin typeface="Times New Roman"/>
                <a:cs typeface="Times New Roman"/>
              </a:rPr>
              <a:t>-</a:t>
            </a:r>
            <a:r>
              <a:rPr kumimoji="1" lang="en-US" altLang="zh-TW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decisioning</a:t>
            </a:r>
            <a:endParaRPr kumimoji="1" lang="en-US" altLang="zh-TW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kumimoji="1" lang="en-US" altLang="zh-TW" dirty="0">
                <a:latin typeface="Times New Roman"/>
                <a:cs typeface="Times New Roman"/>
              </a:rPr>
              <a:t>C. European </a:t>
            </a:r>
            <a:r>
              <a:rPr kumimoji="1" lang="en-US" altLang="zh-TW" dirty="0" smtClean="0">
                <a:latin typeface="Times New Roman"/>
                <a:cs typeface="Times New Roman"/>
              </a:rPr>
              <a:t>Commission</a:t>
            </a:r>
          </a:p>
          <a:p>
            <a:r>
              <a:rPr kumimoji="1" lang="en-US" altLang="zh-TW" dirty="0">
                <a:latin typeface="Times New Roman"/>
                <a:cs typeface="Times New Roman"/>
              </a:rPr>
              <a:t>D. European External Action Services, EEAS</a:t>
            </a:r>
            <a:endParaRPr kumimoji="1" lang="zh-TW" altLang="en-US" dirty="0">
              <a:latin typeface="Times New Roman"/>
              <a:cs typeface="Times New Roman"/>
            </a:endParaRPr>
          </a:p>
          <a:p>
            <a:endParaRPr kumimoji="1" lang="en-US" altLang="zh-TW" dirty="0" smtClean="0">
              <a:latin typeface="Times New Roman"/>
              <a:cs typeface="Times New Roman"/>
            </a:endParaRPr>
          </a:p>
          <a:p>
            <a:endParaRPr kumimoji="1" lang="en-US" altLang="zh-TW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en-US" altLang="zh-TW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en-US" altLang="zh-TW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3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IV. A </a:t>
            </a:r>
            <a:r>
              <a:rPr kumimoji="1" lang="en-US" altLang="zh-TW" dirty="0" err="1">
                <a:latin typeface="Times New Roman"/>
                <a:cs typeface="Times New Roman"/>
              </a:rPr>
              <a:t>Postcolonialist</a:t>
            </a: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822631"/>
          </a:xfrm>
        </p:spPr>
        <p:txBody>
          <a:bodyPr>
            <a:normAutofit/>
          </a:bodyPr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A. Development policies becoming more foreign policies oriented after the Treaty of Lisbon.</a:t>
            </a:r>
          </a:p>
          <a:p>
            <a:r>
              <a:rPr kumimoji="1" lang="en-US" altLang="zh-TW" dirty="0" smtClean="0">
                <a:latin typeface="Times New Roman"/>
                <a:cs typeface="Times New Roman"/>
              </a:rPr>
              <a:t>B. Cultural implication of the guiding principles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(A) basic needs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  1. fictional, hierarchical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  2. </a:t>
            </a:r>
            <a:r>
              <a:rPr kumimoji="1" lang="en-US" altLang="zh-TW" dirty="0" err="1" smtClean="0">
                <a:latin typeface="Times New Roman"/>
                <a:cs typeface="Times New Roman"/>
              </a:rPr>
              <a:t>justificaion</a:t>
            </a:r>
            <a:r>
              <a:rPr kumimoji="1" lang="en-US" altLang="zh-TW" dirty="0" smtClean="0">
                <a:latin typeface="Times New Roman"/>
                <a:cs typeface="Times New Roman"/>
              </a:rPr>
              <a:t> of the intervention of  the expert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  3. ignorance of inequality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68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IV. A </a:t>
            </a:r>
            <a:r>
              <a:rPr kumimoji="1" lang="en-US" altLang="zh-TW" dirty="0" err="1">
                <a:latin typeface="Times New Roman"/>
                <a:cs typeface="Times New Roman"/>
              </a:rPr>
              <a:t>Postcolonialist</a:t>
            </a:r>
            <a:r>
              <a:rPr kumimoji="1" lang="en-US" altLang="zh-TW" dirty="0">
                <a:latin typeface="Times New Roman"/>
                <a:cs typeface="Times New Roman"/>
              </a:rPr>
              <a:t>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927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TW" dirty="0" smtClean="0">
                <a:latin typeface="Times New Roman"/>
                <a:cs typeface="Times New Roman"/>
              </a:rPr>
              <a:t>(</a:t>
            </a:r>
            <a:r>
              <a:rPr kumimoji="1" lang="en-US" altLang="zh-TW" dirty="0">
                <a:latin typeface="Times New Roman"/>
                <a:cs typeface="Times New Roman"/>
              </a:rPr>
              <a:t>B) structural </a:t>
            </a:r>
            <a:r>
              <a:rPr kumimoji="1" lang="en-US" altLang="zh-TW" dirty="0" smtClean="0">
                <a:latin typeface="Times New Roman"/>
                <a:cs typeface="Times New Roman"/>
              </a:rPr>
              <a:t>adjustments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1. cultural weights and discursive authority of economics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2. neo-colonialism and bio-politics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TW" dirty="0" smtClean="0">
                <a:latin typeface="Times New Roman"/>
                <a:cs typeface="Times New Roman"/>
              </a:rPr>
              <a:t>(</a:t>
            </a:r>
            <a:r>
              <a:rPr kumimoji="1" lang="en-US" altLang="zh-TW" dirty="0">
                <a:latin typeface="Times New Roman"/>
                <a:cs typeface="Times New Roman"/>
              </a:rPr>
              <a:t>C) good </a:t>
            </a:r>
            <a:r>
              <a:rPr kumimoji="1" lang="en-US" altLang="zh-TW" dirty="0" smtClean="0">
                <a:latin typeface="Times New Roman"/>
                <a:cs typeface="Times New Roman"/>
              </a:rPr>
              <a:t>governance</a:t>
            </a:r>
          </a:p>
          <a:p>
            <a:pPr marL="0" indent="0">
              <a:buNone/>
            </a:pPr>
            <a:r>
              <a:rPr kumimoji="1" lang="en-US" altLang="zh-TW" dirty="0">
                <a:latin typeface="Times New Roman"/>
                <a:cs typeface="Times New Roman"/>
              </a:rPr>
              <a:t> </a:t>
            </a:r>
            <a:r>
              <a:rPr kumimoji="1" lang="en-US" altLang="zh-TW" dirty="0" smtClean="0">
                <a:latin typeface="Times New Roman"/>
                <a:cs typeface="Times New Roman"/>
              </a:rPr>
              <a:t>    1. western donors as judges, deciding what’s good </a:t>
            </a:r>
            <a:r>
              <a:rPr kumimoji="1" lang="en-US" altLang="zh-TW" smtClean="0">
                <a:latin typeface="Times New Roman"/>
                <a:cs typeface="Times New Roman"/>
              </a:rPr>
              <a:t>and bad.</a:t>
            </a:r>
            <a:endParaRPr kumimoji="1" lang="en-US" altLang="zh-TW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TW" dirty="0" smtClean="0">
                <a:latin typeface="Times New Roman"/>
                <a:cs typeface="Times New Roman"/>
              </a:rPr>
              <a:t>     2. corruption/ anti-corruption</a:t>
            </a:r>
            <a:endParaRPr kumimoji="1" lang="en-US" altLang="zh-TW" dirty="0">
              <a:latin typeface="Times New Roman"/>
              <a:cs typeface="Times New Roman"/>
            </a:endParaRP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6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 New Roman"/>
                <a:cs typeface="Times New Roman"/>
              </a:rPr>
              <a:t>IV. A </a:t>
            </a:r>
            <a:r>
              <a:rPr kumimoji="1" lang="en-US" altLang="zh-TW" dirty="0" err="1">
                <a:latin typeface="Times New Roman"/>
                <a:cs typeface="Times New Roman"/>
              </a:rPr>
              <a:t>Postcolonialist</a:t>
            </a:r>
            <a:r>
              <a:rPr kumimoji="1" lang="en-US" altLang="zh-TW" dirty="0">
                <a:latin typeface="Times New Roman"/>
                <a:cs typeface="Times New Roman"/>
              </a:rPr>
              <a:t> Analysis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805236"/>
          </a:xfrm>
        </p:spPr>
        <p:txBody>
          <a:bodyPr>
            <a:normAutofit/>
          </a:bodyPr>
          <a:lstStyle/>
          <a:p>
            <a:r>
              <a:rPr kumimoji="1" lang="en-US" altLang="zh-TW" dirty="0" smtClean="0"/>
              <a:t>(D) human rights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  1. universalism vs. cultural relativism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  2. both are problematic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     -cultural relativism: dichotomous, essentialist, 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     -universalism: promotion of universal rights? essentialist</a:t>
            </a:r>
          </a:p>
          <a:p>
            <a:pPr marL="0" indent="0">
              <a:buNone/>
            </a:pPr>
            <a:r>
              <a:rPr kumimoji="1" lang="en-US" altLang="zh-TW" dirty="0"/>
              <a:t> </a:t>
            </a:r>
            <a:r>
              <a:rPr kumimoji="1" lang="en-US" altLang="zh-TW" dirty="0" smtClean="0"/>
              <a:t>    3. universality as a goal not a priori fact</a:t>
            </a:r>
            <a:endParaRPr kumimoji="1"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9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/>
                <a:cs typeface="Times New Roman"/>
              </a:rPr>
              <a:t>V. Conclusion</a:t>
            </a:r>
            <a:endParaRPr kumimoji="1" lang="zh-TW" altLang="en-US" dirty="0">
              <a:latin typeface="Times New Roman"/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kumimoji="1" lang="en-US" altLang="zh-TW" dirty="0" smtClean="0">
                <a:latin typeface="Times New Roman"/>
                <a:cs typeface="Times New Roman"/>
              </a:rPr>
              <a:t>Ignorance of the cultural lens</a:t>
            </a:r>
          </a:p>
          <a:p>
            <a:pPr algn="ctr"/>
            <a:r>
              <a:rPr kumimoji="1" lang="en-US" altLang="zh-TW" dirty="0">
                <a:latin typeface="Times New Roman"/>
                <a:cs typeface="Times New Roman"/>
              </a:rPr>
              <a:t>P</a:t>
            </a:r>
            <a:r>
              <a:rPr kumimoji="1" lang="en-US" altLang="zh-TW" dirty="0" smtClean="0">
                <a:latin typeface="Times New Roman"/>
                <a:cs typeface="Times New Roman"/>
              </a:rPr>
              <a:t>retense to neutrality and objectivity </a:t>
            </a:r>
          </a:p>
          <a:p>
            <a:pPr marL="0" indent="0" algn="ctr">
              <a:buNone/>
            </a:pPr>
            <a:r>
              <a:rPr kumimoji="1" lang="en-US" altLang="zh-TW" dirty="0" smtClean="0">
                <a:latin typeface="Times New Roman"/>
                <a:cs typeface="Times New Roman"/>
              </a:rPr>
              <a:t>VS.</a:t>
            </a:r>
          </a:p>
          <a:p>
            <a:pPr algn="ctr"/>
            <a:r>
              <a:rPr kumimoji="1" lang="en-US" altLang="zh-TW" dirty="0" smtClean="0">
                <a:latin typeface="Times New Roman"/>
                <a:cs typeface="Times New Roman"/>
              </a:rPr>
              <a:t>Reflexivity </a:t>
            </a:r>
            <a:endParaRPr kumimoji="1" lang="zh-TW" altLang="en-US" dirty="0">
              <a:latin typeface="Times New Roman"/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0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創世紀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創世紀.thmx</Template>
  <TotalTime>646</TotalTime>
  <Words>372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創世紀</vt:lpstr>
      <vt:lpstr>  A Postcolonialist Analysis of the Development Cooperation between the EU and the ACP Countries</vt:lpstr>
      <vt:lpstr>Outline of the presentation</vt:lpstr>
      <vt:lpstr>I. Postcolonialism</vt:lpstr>
      <vt:lpstr>II. Cotonou Agreement</vt:lpstr>
      <vt:lpstr>III. Institutions and Process of Decision-making</vt:lpstr>
      <vt:lpstr>IV. A Postcolonialist Analysis</vt:lpstr>
      <vt:lpstr>IV. A Postcolonialist Analysis</vt:lpstr>
      <vt:lpstr>IV. A Postcolonialist Analysis</vt:lpstr>
      <vt:lpstr>V. Conclusion</vt:lpstr>
      <vt:lpstr>  Thank you for your attention!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Development Cooperation between the EU and the ACP Countries: a Postcolonialist Analysis</dc:title>
  <dc:creator>Bohao Wang</dc:creator>
  <cp:lastModifiedBy>Helga Hallgrimsdottir</cp:lastModifiedBy>
  <cp:revision>25</cp:revision>
  <dcterms:created xsi:type="dcterms:W3CDTF">2014-05-23T16:23:14Z</dcterms:created>
  <dcterms:modified xsi:type="dcterms:W3CDTF">2014-08-20T20:55:02Z</dcterms:modified>
</cp:coreProperties>
</file>